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wmf" ContentType="image/x-wmf"/>
  <Override PartName="/ppt/media/image6.png" ContentType="image/png"/>
  <Override PartName="/ppt/media/image5.wmf" ContentType="image/x-wmf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1554480" y="553212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197ACEE-86A3-410D-A553-A2599D3AFB7F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38680" y="307800"/>
            <a:ext cx="2689920" cy="4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1107DCE-04BF-4EED-84DF-2D4B46A1AF5A}" type="datetime">
              <a:rPr b="0" lang="en-US" sz="12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7/22/18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838680" y="8409960"/>
            <a:ext cx="2689920" cy="4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06651DB-F894-4623-B0D9-B0B9E1946A22}" type="slidenum">
              <a:rPr b="0" lang="en-US" sz="12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39840" y="4687200"/>
            <a:ext cx="618912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kaonashi-tyc/zi2zi" TargetMode="External"/><Relationship Id="rId2" Type="http://schemas.openxmlformats.org/officeDocument/2006/relationships/hyperlink" Target="https://arxiv.org/abs/1605.05396" TargetMode="External"/><Relationship Id="rId3" Type="http://schemas.openxmlformats.org/officeDocument/2006/relationships/hyperlink" Target="https://arxiv.org/abs/1703.10847" TargetMode="External"/><Relationship Id="rId4" Type="http://schemas.openxmlformats.org/officeDocument/2006/relationships/hyperlink" Target="https://salu133445.github.io/musegan/results" TargetMode="External"/><Relationship Id="rId5" Type="http://schemas.openxmlformats.org/officeDocument/2006/relationships/hyperlink" Target="https://github.com/junyanz/CycleGAN" TargetMode="External"/><Relationship Id="rId6" Type="http://schemas.openxmlformats.org/officeDocument/2006/relationships/hyperlink" Target="https://arxiv.org/pdf/1702.01983.pdf" TargetMode="External"/><Relationship Id="rId7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arxiv.org/pdf/1706.07068.pdf" TargetMode="External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github.com/zhangqianhui/AdversarialNetsPapers" TargetMode="External"/><Relationship Id="rId2" Type="http://schemas.openxmlformats.org/officeDocument/2006/relationships/hyperlink" Target="https://github.com/nightrome/really-awesome-gan" TargetMode="External"/><Relationship Id="rId3" Type="http://schemas.openxmlformats.org/officeDocument/2006/relationships/hyperlink" Target="https://carpedm20.github.io/faces" TargetMode="External"/><Relationship Id="rId4" Type="http://schemas.openxmlformats.org/officeDocument/2006/relationships/hyperlink" Target="https://carpedm20.github.io/faces" TargetMode="External"/><Relationship Id="rId5" Type="http://schemas.openxmlformats.org/officeDocument/2006/relationships/hyperlink" Target="https://github.com/dmonn/dcgan-oreilly/blob/master/DCGANs%20with%20Tensorflow.ipynb" TargetMode="External"/><Relationship Id="rId6" Type="http://schemas.openxmlformats.org/officeDocument/2006/relationships/hyperlink" Target="https://aaai18adversarial.github.io/" TargetMode="External"/><Relationship Id="rId7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mailto:aliasgertalib@gmail.com" TargetMode="External"/><Relationship Id="rId2" Type="http://schemas.openxmlformats.org/officeDocument/2006/relationships/hyperlink" Target="https://www.linkedin.com/in/aliasgertalib" TargetMode="External"/><Relationship Id="rId3" Type="http://schemas.openxmlformats.org/officeDocument/2006/relationships/hyperlink" Target="https://www.linkedin.com/in/aliasgertalib" TargetMode="External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rxiv.org/abs/1406.2661" TargetMode="External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78640" y="273240"/>
            <a:ext cx="8638920" cy="62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5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Deep Learning</a:t>
            </a:r>
            <a:endParaRPr b="0" lang="en-US" sz="6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00b050"/>
                </a:solidFill>
                <a:latin typeface="Source Sans Pro Light"/>
                <a:ea typeface="DejaVu Sans"/>
              </a:rPr>
              <a:t>Convoluted Neural Networks  Session 5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Source Sans Pro Light"/>
                <a:ea typeface="DejaVu Sans"/>
              </a:rPr>
              <a:t>( Disclaimer: Content has been  taken from various authors and websites)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Thought Exercises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Shape 3"/>
          <p:cNvSpPr txBox="1"/>
          <p:nvPr/>
        </p:nvSpPr>
        <p:spPr>
          <a:xfrm>
            <a:off x="822960" y="1828800"/>
            <a:ext cx="1752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Line Drawings 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Do you see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Why do you call it a …………..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Attributes ????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304920" y="1447920"/>
            <a:ext cx="3567600" cy="2522880"/>
          </a:xfrm>
          <a:prstGeom prst="rect">
            <a:avLst/>
          </a:prstGeom>
          <a:ln>
            <a:noFill/>
          </a:ln>
        </p:spPr>
      </p:pic>
      <p:pic>
        <p:nvPicPr>
          <p:cNvPr id="107" name="Picture 5" descr=""/>
          <p:cNvPicPr/>
          <p:nvPr/>
        </p:nvPicPr>
        <p:blipFill>
          <a:blip r:embed="rId2"/>
          <a:stretch/>
        </p:blipFill>
        <p:spPr>
          <a:xfrm>
            <a:off x="4191120" y="3505320"/>
            <a:ext cx="4685400" cy="31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04920" y="1219320"/>
            <a:ext cx="8609400" cy="53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Generate a picture of Something, you must have an understanding of it.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 is in the picture.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has Wings, Engines, Cockpit, Wheels, Flaps, Body of a plane.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the computer it is just a grid of numbers.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has no understanding what the picture represents.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we show thousands of  pictures of planes to the NN,  after seeing those pictures, the NN can generate a new picture of a plane, it would show that the NN knows what different parts go into a the making of the plane, even thought we have not told it.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seems a way to train NN to understand concepts, without explicitly taught the meanings of those concepts.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GANS are uniquely able to learn from the data with no knowledge of its underlying distribution.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GANS came make sense of complex disparate data, and create compatible  or matching examples.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6858000" y="1295280"/>
            <a:ext cx="2059920" cy="137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Thought Exercises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57200" y="1219320"/>
            <a:ext cx="8228160" cy="43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a Picture of an Apple.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a picture of  a Jackfruit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JACKFRUIT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4724280" y="1828800"/>
            <a:ext cx="3294720" cy="330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 note, that I have shown you 1 picture of a jackfruit, and you have been able to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 it, and have a basic understanding of it.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Neural Net on the other hand, needs a large number of Jackfruit images to be able to classify or label an image as  jackfruit.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TAKEAWAY: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NN require lot of DATA.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2280" y="76320"/>
            <a:ext cx="822816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Adversarial Networks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80880" y="838080"/>
            <a:ext cx="8609400" cy="37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GANs are NN that learn to create synthetic data similar to some known input data.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They have two models.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Model</a:t>
            </a:r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Takes random input values and transforms them into images through a deconvolution NN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 Model</a:t>
            </a:r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CNN Binary classifier that determines whether a given image looks like a real image from the dataset or its different.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What Happens: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Over the course of many training iterations, the weights and biases in the discriminator and the generator are trained through backpropagation.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discriminator learns to tell "real" images from "fake" images created by the generator.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At the same time, the generator uses feedback from the discriminator to learn how to produce convincing images that the discriminator can't distinguish from real images.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1752480" y="4550040"/>
            <a:ext cx="5539320" cy="20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3600"/>
            <a:ext cx="8228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Which age group wrote this……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3352680" y="1219320"/>
            <a:ext cx="4951800" cy="495180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618840" y="1828800"/>
            <a:ext cx="151776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 3-5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 6-10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 11-20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 80-90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Identify them ???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645920" y="1920240"/>
            <a:ext cx="487620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Identify them ???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645920" y="1920240"/>
            <a:ext cx="4876200" cy="243756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365760" y="4937760"/>
            <a:ext cx="850356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Two imaginary celebrities that were dreamed up by a random number generator (GAN).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http://research.nvidia.com/publication/2017-10_Progressive-Growing-of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8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Today’s 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57200" y="1447920"/>
            <a:ext cx="8228160" cy="48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Recap of Last Presentation.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Generative Adversarial Networks</a:t>
            </a:r>
            <a:endParaRPr b="0" lang="en-US" sz="32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numbers were made by a GAN,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Noise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50 Iterations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2743200" y="1523880"/>
            <a:ext cx="4190040" cy="41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does a human learn numbers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603720" y="1607040"/>
            <a:ext cx="3047040" cy="3947760"/>
          </a:xfrm>
          <a:prstGeom prst="rect">
            <a:avLst/>
          </a:prstGeom>
          <a:ln>
            <a:noFill/>
          </a:ln>
        </p:spPr>
      </p:pic>
      <p:pic>
        <p:nvPicPr>
          <p:cNvPr id="134" name="Picture 3" descr=""/>
          <p:cNvPicPr/>
          <p:nvPr/>
        </p:nvPicPr>
        <p:blipFill>
          <a:blip r:embed="rId2"/>
          <a:stretch/>
        </p:blipFill>
        <p:spPr>
          <a:xfrm>
            <a:off x="4097520" y="1828800"/>
            <a:ext cx="4511880" cy="328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Thought Exercise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 trained  in  Mandarin language (Chinese)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has no knowledge of  Mandarin language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Sun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Picture 2" descr=""/>
          <p:cNvPicPr/>
          <p:nvPr/>
        </p:nvPicPr>
        <p:blipFill>
          <a:blip r:embed="rId1"/>
          <a:stretch/>
        </p:blipFill>
        <p:spPr>
          <a:xfrm>
            <a:off x="3176640" y="1967040"/>
            <a:ext cx="2789640" cy="292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MNIST DEMO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MNIST Generator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c:\\users\ali\trainging projects\\mnist-gan.py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Celebrities Faces Demo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228600" y="1295280"/>
            <a:ext cx="8228160" cy="25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Images we learnt from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6019920" y="1600200"/>
            <a:ext cx="2256480" cy="2178360"/>
          </a:xfrm>
          <a:prstGeom prst="rect">
            <a:avLst/>
          </a:prstGeom>
          <a:ln>
            <a:noFill/>
          </a:ln>
        </p:spPr>
      </p:pic>
      <p:pic>
        <p:nvPicPr>
          <p:cNvPr id="145" name="Picture 3" descr=""/>
          <p:cNvPicPr/>
          <p:nvPr/>
        </p:nvPicPr>
        <p:blipFill>
          <a:blip r:embed="rId2"/>
          <a:stretch/>
        </p:blipFill>
        <p:spPr>
          <a:xfrm>
            <a:off x="6477120" y="4114800"/>
            <a:ext cx="1799280" cy="177804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246600" y="5181480"/>
            <a:ext cx="3391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Images Generated by our GAN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7" name="Picture 4" descr=""/>
          <p:cNvPicPr/>
          <p:nvPr/>
        </p:nvPicPr>
        <p:blipFill>
          <a:blip r:embed="rId3"/>
          <a:stretch/>
        </p:blipFill>
        <p:spPr>
          <a:xfrm>
            <a:off x="4509000" y="4109040"/>
            <a:ext cx="1805040" cy="178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GAN Applications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 Generation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https://github.com/kaonashi-tyc/zi2zi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Image Generation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Text 2 Image Generation(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https://arxiv.org/abs/1605.05396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Image Sharpening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Music Generation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https://arxiv.org/abs/1703.10847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                            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https://salu133445.github.io/musegan/results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Style Transfer (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https://github.com/junyanz/CycleGAN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Adversarial Attacks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Synthetic Data Generation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Face Aging (https://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arxiv.org/pdf/1702.01983.pdf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 Sharpening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2" descr=""/>
          <p:cNvPicPr/>
          <p:nvPr/>
        </p:nvPicPr>
        <p:blipFill>
          <a:blip r:embed="rId1"/>
          <a:stretch/>
        </p:blipFill>
        <p:spPr>
          <a:xfrm>
            <a:off x="539640" y="1188720"/>
            <a:ext cx="2660760" cy="49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369800" y="1092240"/>
            <a:ext cx="6467400" cy="470520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1554480" y="5943600"/>
            <a:ext cx="446976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  <a:hlinkClick r:id="rId2"/>
              </a:rPr>
              <a:t>https://arxiv.org/pdf/1706.07068.pdf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28600"/>
            <a:ext cx="8228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Types of GANS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" y="1143000"/>
            <a:ext cx="8228160" cy="49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Convolutional GANs (DCGANs)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First major improvement on the GAN architecture.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stable in terms of training and generate higher quality samples.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Batch normalization is a must in both networks.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Fully hidden connected layers are not a good idea.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Avoid pooling,  use convolutions!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ReLU activations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GANs (cGANs)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extra label information. This results in better quality images and being able to control – to an extent – how generated images will look.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Wasserstein GANs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loss function to include the Wasserstein distance. As a result, WassGANs have loss functions that correlate with image quality. Also, training stability improves and is not as dependent on the architecture.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80880" y="152280"/>
            <a:ext cx="822816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GlobalAveragePooling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7200" y="1752480"/>
            <a:ext cx="8228160" cy="42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It’s a pooling scheme, that averages out all the features within a feature map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we had a feature map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height x width x depth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Global Average Pooling would reduce it to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x 1 x depth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Jupyter Notebook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clothesClassifier – Deep CNN-Global Average Pooling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clothesPredictor  – Deep CNN-Global Average Pooling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ISSUES with GANS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57200" y="1604520"/>
            <a:ext cx="327564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 with Counting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GANs fail to differentiate how many of a particular object should occur at a location.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3809880" y="1905120"/>
            <a:ext cx="4699440" cy="35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1604520"/>
            <a:ext cx="373284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Problems with Perspective: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GANs fail to adapt to 3D objects. It doesn’t understand perspective, i.e.difference between frontview and backview. As we can see below, it gives flat (2D) representation of 3D objects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4495680" y="1981080"/>
            <a:ext cx="4565160" cy="343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604520"/>
            <a:ext cx="38088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Problems with Global Structures: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Same as the problem with perspective, GANs do not understand a holistic structure. For example, in the bottom left image, it gives a generated image of a quadruple cow, i.e. a cow standing on its hind legs and simultaneously on all four legs. That is definitely not possible in real life!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4572000" y="2133720"/>
            <a:ext cx="4487760" cy="33566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16520" y="1371600"/>
            <a:ext cx="711612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GANS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Successful Training is a matter of experience- balance learning rate,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 often the  generator Is updated vs the Discriminator ….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 Collapse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keeps generating very similar images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in reaching convergence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and Discriminator losses keep oscillating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 does not converge to an optimal solution.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Relative Strengths  of the two Networks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Either of the 2 network becomes very strong, neither learns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this point onwards.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Tricks to Train GANS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Normalize images: Images are normalized between 1 and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Inverting Labels: while training generator, flip labels sent to the Discriminator.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Schedule for training G and D: Train on a loss schedule.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Noisy D Input: Add noise to input of Discriminator.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28600" y="76320"/>
            <a:ext cx="822816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Further Readings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28600" y="1219320"/>
            <a:ext cx="8762040" cy="49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Adversarial Networks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https://github.com/zhangqianhui/AdversarialNetsPapers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https://github.com/nightrome/really-awesome-gan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carpedm20.github.io/faces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https://github.com/dmonn/dcgan-oreilly/blob/master/DCGANs%20with%20Tensorflow.ipynb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Adversarial Examples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https://aaai18adversarial.github.io/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13040" y="152280"/>
            <a:ext cx="902952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3800" rIns="73800" tIns="36720" bIns="36720"/>
          <a:p>
            <a:pPr algn="ctr">
              <a:lnSpc>
                <a:spcPct val="100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Arial"/>
                <a:ea typeface="DejaVu Sans"/>
              </a:rPr>
              <a:t>Contact Details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96960" y="2322720"/>
            <a:ext cx="3941640" cy="17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3800" rIns="73800" tIns="36720" bIns="3672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Email: 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aliasgertalib@gmail.com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Linkedin: </a:t>
            </a:r>
            <a:r>
              <a:rPr b="0" lang="en-US" sz="15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</a:t>
            </a:r>
            <a:r>
              <a:rPr b="0" lang="en-US" sz="15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www.linkedin.com/in/aliasgertalib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https://github.com/aliasgertalib-AI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80880" y="152280"/>
            <a:ext cx="822816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GlobalAveragePooling 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990720" y="1447920"/>
            <a:ext cx="6918480" cy="362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94280" y="457200"/>
            <a:ext cx="822816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GlobalAveragePooling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533520" y="1600200"/>
            <a:ext cx="7962840" cy="462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ClothesClassifier Demo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28600" y="1828800"/>
            <a:ext cx="822816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Jupyter Notebooks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clothesClassifier – Deep CNN.ipynb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Clothes Image Predictor.ipynb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Clothes Adversarial generator.ipynb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6320" y="291600"/>
            <a:ext cx="56376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Examples - 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28600" y="3962520"/>
            <a:ext cx="8762040" cy="28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Feed the photo  to hack.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Check the neural network’s prediction and see how far off it is from the </a:t>
            </a:r>
            <a:r>
              <a:rPr b="1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answer we want to get 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for this photo.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Tweak our photo using back-propagation to make the final prediction slightly closer to the answer we want to get.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Repeat steps 1–3 a few thousand times with </a:t>
            </a:r>
            <a:r>
              <a:rPr b="1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same photo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until the network gives us the answer we want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4343400" y="1066680"/>
            <a:ext cx="4648320" cy="342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GANS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Adversarial Networks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GANs were introduced by Ian Goodfellow in 2014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https://arxiv.org/abs/1406.2661</a:t>
            </a: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DejaVu Sans"/>
              </a:rPr>
              <a:t>(http://slazebni.cs.illinois.edu/spring17/lec11_gan.pdf)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DejaVu Sans"/>
              </a:rPr>
              <a:t>A form of Unsupervised learning.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90600" y="609480"/>
            <a:ext cx="8228160" cy="60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Generative Adversarial Networks  (GANS)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-76320" y="4572000"/>
            <a:ext cx="822816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178920" y="1371600"/>
            <a:ext cx="8647560" cy="1957680"/>
          </a:xfrm>
          <a:prstGeom prst="rect">
            <a:avLst/>
          </a:prstGeom>
          <a:ln>
            <a:noFill/>
          </a:ln>
        </p:spPr>
      </p:pic>
      <p:pic>
        <p:nvPicPr>
          <p:cNvPr id="100" name="Picture 3" descr=""/>
          <p:cNvPicPr/>
          <p:nvPr/>
        </p:nvPicPr>
        <p:blipFill>
          <a:blip r:embed="rId2"/>
          <a:stretch/>
        </p:blipFill>
        <p:spPr>
          <a:xfrm>
            <a:off x="1066680" y="4419720"/>
            <a:ext cx="6790680" cy="221220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438480" y="3739680"/>
            <a:ext cx="812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new Algorithmic approaches and powerful compute to avoid Data Problem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13731</TotalTime>
  <Application>LibreOffice/5.4.2.2$Windows_X86_64 LibreOffice_project/22b09f6418e8c2d508a9eaf86b2399209b0990f4</Application>
  <Words>928</Words>
  <Paragraphs>235</Paragraphs>
  <Company>General Services Administration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2018-02-12T21:27:35Z</dcterms:created>
  <dc:creator>AliMTalib</dc:creator>
  <dc:description/>
  <dc:language>en-US</dc:language>
  <cp:lastModifiedBy/>
  <dcterms:modified xsi:type="dcterms:W3CDTF">2018-07-22T12:51:33Z</dcterms:modified>
  <cp:revision>249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General Services Administration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33</vt:i4>
  </property>
</Properties>
</file>